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31.png" ContentType="image/png"/>
  <Override PartName="/ppt/media/image11.tif" ContentType="image/tiff"/>
  <Override PartName="/ppt/media/image7.jpeg" ContentType="image/jpeg"/>
  <Override PartName="/ppt/media/image2.png" ContentType="image/png"/>
  <Override PartName="/ppt/media/image17.jpeg" ContentType="image/jpeg"/>
  <Override PartName="/ppt/media/image3.png" ContentType="image/png"/>
  <Override PartName="/ppt/media/image6.jpeg" ContentType="image/jpeg"/>
  <Override PartName="/ppt/media/image21.png" ContentType="image/png"/>
  <Override PartName="/ppt/media/image4.png" ContentType="image/png"/>
  <Override PartName="/ppt/media/image5.png" ContentType="image/png"/>
  <Override PartName="/ppt/media/image8.png" ContentType="image/png"/>
  <Override PartName="/ppt/media/image9.jpeg" ContentType="image/jpeg"/>
  <Override PartName="/ppt/media/image10.tif" ContentType="image/tiff"/>
  <Override PartName="/ppt/media/image30.png" ContentType="image/png"/>
  <Override PartName="/ppt/media/image12.tif" ContentType="image/tiff"/>
  <Override PartName="/ppt/media/image32.png" ContentType="image/png"/>
  <Override PartName="/ppt/media/image13.tif" ContentType="image/tiff"/>
  <Override PartName="/ppt/media/image33.png" ContentType="image/png"/>
  <Override PartName="/ppt/media/image14.jpeg" ContentType="image/jpeg"/>
  <Override PartName="/ppt/media/image29.png" ContentType="image/png"/>
  <Override PartName="/ppt/media/image15.png" ContentType="image/png"/>
  <Override PartName="/ppt/media/image16.png" ContentType="image/png"/>
  <Override PartName="/ppt/media/image18.jpeg" ContentType="image/jpe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jpeg" ContentType="image/jpeg"/>
  <Override PartName="/ppt/media/image28.png" ContentType="image/png"/>
  <Override PartName="/ppt/media/image34.png" ContentType="image/png"/>
  <Override PartName="/ppt/media/image35.gif" ContentType="image/gif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comments/comment13.xml" ContentType="application/vnd.openxmlformats-officedocument.presentationml.comment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2192000" cy="6858000"/>
  <p:notesSz cx="6805612" cy="9944100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commentAuthors" Target="commentAuthors.xml"/>
</Relationships>
</file>

<file path=ppt/comments/comment13.xml><?xml version="1.0" encoding="utf-8"?>
<p:cmLst xmlns:p="http://schemas.openxmlformats.org/presentationml/2006/main">
  <p:cm authorId="0" dt="2021-03-09T13:26:08.000000000" idx="1">
    <p:pos x="0" y="0"/>
    <p:text>Addition to that, standard CNN training can give a model who is not robust (due to adversarial vulnerability) even if their accuracy (for classification tasks) or MAE (for regression tasks) are good enough. I guess these reasons made the interpretation results of the CNN model also focus on other areas. That was why I was currently focusing on training methods for robust models. If I give my personal opinion about the interpretation results, considering the ‘SmoothGrad’ interpretation results are mostly focused on otolith regions, I would say the model mostly focused on the otoliths. However,  considering that the ‘Gradient’ interpretation results are also focused on other regions, I would say the model locally also focus on unimportant regions and would be susceptible to noise and adversarial attacks.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2DDC5F8-31C6-4424-82F0-141E349CF3E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420840" y="1243080"/>
            <a:ext cx="5962320" cy="3354120"/>
          </a:xfrm>
          <a:prstGeom prst="rect">
            <a:avLst/>
          </a:prstGeom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0400" y="4785480"/>
            <a:ext cx="5442840" cy="3913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2 slides, Meg, NMD, Instituttet, Web-utvikler perspektiv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3854880" y="9445320"/>
            <a:ext cx="294732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C6802E-997C-4E8A-849D-EDB8EF3950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e 6" descr=""/>
          <p:cNvPicPr/>
          <p:nvPr/>
        </p:nvPicPr>
        <p:blipFill>
          <a:blip r:embed="rId2"/>
          <a:stretch/>
        </p:blipFill>
        <p:spPr>
          <a:xfrm>
            <a:off x="354960" y="5432760"/>
            <a:ext cx="921600" cy="9216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Bilde 6" descr=""/>
          <p:cNvPicPr/>
          <p:nvPr/>
        </p:nvPicPr>
        <p:blipFill>
          <a:blip r:embed="rId2"/>
          <a:stretch/>
        </p:blipFill>
        <p:spPr>
          <a:xfrm>
            <a:off x="354960" y="5432760"/>
            <a:ext cx="921600" cy="92160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Bilde 6" descr=""/>
          <p:cNvPicPr/>
          <p:nvPr/>
        </p:nvPicPr>
        <p:blipFill>
          <a:blip r:embed="rId2"/>
          <a:stretch/>
        </p:blipFill>
        <p:spPr>
          <a:xfrm>
            <a:off x="354960" y="5432760"/>
            <a:ext cx="921600" cy="92160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Bilde 6" descr=""/>
          <p:cNvPicPr/>
          <p:nvPr/>
        </p:nvPicPr>
        <p:blipFill>
          <a:blip r:embed="rId2"/>
          <a:stretch/>
        </p:blipFill>
        <p:spPr>
          <a:xfrm>
            <a:off x="354960" y="5432760"/>
            <a:ext cx="921600" cy="92160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Bilde 6" descr=""/>
          <p:cNvPicPr/>
          <p:nvPr/>
        </p:nvPicPr>
        <p:blipFill>
          <a:blip r:embed="rId2"/>
          <a:stretch/>
        </p:blipFill>
        <p:spPr>
          <a:xfrm>
            <a:off x="354960" y="5432760"/>
            <a:ext cx="921600" cy="92160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gif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tif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840320" y="442800"/>
            <a:ext cx="7770600" cy="19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24000"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Predict age from Greenland Halibut,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cod otoliths and salmon scales using Convolutional Neural Networks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201840" y="3429000"/>
            <a:ext cx="502740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GillSans"/>
                <a:ea typeface="DejaVu Sans"/>
              </a:rPr>
              <a:t>Endre Moen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GillSans"/>
                <a:ea typeface="DejaVu Sans"/>
              </a:rPr>
              <a:t>Mars 2021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382520" y="5051160"/>
            <a:ext cx="27950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GillSans"/>
                <a:ea typeface="DejaVu Sans"/>
              </a:rPr>
              <a:t>ML-status meeting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4" name="Picture 11" descr=""/>
          <p:cNvPicPr/>
          <p:nvPr/>
        </p:nvPicPr>
        <p:blipFill>
          <a:blip r:embed="rId1"/>
          <a:stretch/>
        </p:blipFill>
        <p:spPr>
          <a:xfrm>
            <a:off x="8174880" y="2382840"/>
            <a:ext cx="1870560" cy="239112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12" descr=""/>
          <p:cNvPicPr/>
          <p:nvPr/>
        </p:nvPicPr>
        <p:blipFill>
          <a:blip r:embed="rId2"/>
          <a:stretch/>
        </p:blipFill>
        <p:spPr>
          <a:xfrm>
            <a:off x="1151640" y="2735280"/>
            <a:ext cx="3431880" cy="228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365760" y="2103120"/>
            <a:ext cx="11428920" cy="25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99720" y="4285800"/>
            <a:ext cx="12091320" cy="11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Mean CV between human experts has previously been reported as 12% and 16.3%” [ref: ICES workshops]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291120" y="640080"/>
            <a:ext cx="4937400" cy="13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61200" y="2194560"/>
            <a:ext cx="12190680" cy="171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288240" y="91440"/>
            <a:ext cx="5031720" cy="6856560"/>
          </a:xfrm>
          <a:prstGeom prst="rect">
            <a:avLst/>
          </a:prstGeom>
          <a:ln w="0"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595360" y="1188720"/>
            <a:ext cx="22370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right (A) and left (B)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058120" y="109440"/>
            <a:ext cx="8228520" cy="10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activation mappings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582560" y="5557320"/>
            <a:ext cx="98744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Sometimes interpretation methods (like Deconvnet, Guided Backprop) themselves are not good for interpretations of the models. Sometimes interpretation results are mostly dependent on the image not the model parameters.”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457200" y="1762920"/>
            <a:ext cx="11658240" cy="3723120"/>
          </a:xfrm>
          <a:prstGeom prst="rect">
            <a:avLst/>
          </a:prstGeom>
          <a:ln w="0"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404280" y="1277640"/>
            <a:ext cx="100094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output of the regression model is read as the logit output of a classifier (or ‘model_wo_softmax’ in the code), i.e. the output right before applying softmax function for a classifier.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11886840" cy="387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WeightWatcher (PyPI)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696960" y="1133640"/>
            <a:ext cx="10334160" cy="572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09480" y="221040"/>
            <a:ext cx="10971360" cy="12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interpretation of salmon scales using deep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3036960" y="1897560"/>
            <a:ext cx="5923080" cy="46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285200" y="27360"/>
            <a:ext cx="971100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2107440" y="27360"/>
            <a:ext cx="8066160" cy="685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9" name="Table 1"/>
          <p:cNvGraphicFramePr/>
          <p:nvPr/>
        </p:nvGraphicFramePr>
        <p:xfrm>
          <a:off x="182880" y="274320"/>
          <a:ext cx="11611800" cy="6034320"/>
        </p:xfrm>
        <a:graphic>
          <a:graphicData uri="http://schemas.openxmlformats.org/drawingml/2006/table">
            <a:tbl>
              <a:tblPr/>
              <a:tblGrid>
                <a:gridCol w="1727640"/>
                <a:gridCol w="1406520"/>
                <a:gridCol w="1194480"/>
                <a:gridCol w="1281600"/>
                <a:gridCol w="1236600"/>
                <a:gridCol w="1343520"/>
                <a:gridCol w="3421800"/>
              </a:tblGrid>
              <a:tr h="2398680">
                <a:tc>
                  <a:txBody>
                    <a:bodyPr lIns="90000" rIns="90000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680"/>
                        </a:spcBef>
                        <a:spcAft>
                          <a:spcPts val="680"/>
                        </a:spcAft>
                      </a:pPr>
                      <a:endParaRPr b="0" lang="en-US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latin typeface="Arial"/>
                        </a:rPr>
                        <a:t>Predicting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Test loss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MSE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MAPE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Acc %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Set size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Weighting classes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9284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River 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0.336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0.336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17.34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63.20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6238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–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503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Sea Age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0.157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0.157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8.64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86.99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8286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–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9284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Spawning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0.113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×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×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96.40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9056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Non-spawner: 0.5 , Spawner:19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928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Farmed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0.187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×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×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96.70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5919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b="0" lang="en-US" sz="2800" spc="-1" strike="noStrike">
                          <a:latin typeface="Arial"/>
                        </a:rPr>
                        <a:t>Farmed: 5.87, Wild:0.54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 am 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528560" y="1908720"/>
            <a:ext cx="836028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Software developer @ HI digital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Background: Computer Science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8" name="Picture 4" descr=""/>
          <p:cNvPicPr/>
          <p:nvPr/>
        </p:nvPicPr>
        <p:blipFill>
          <a:blip r:embed="rId1"/>
          <a:stretch/>
        </p:blipFill>
        <p:spPr>
          <a:xfrm>
            <a:off x="5492520" y="2822040"/>
            <a:ext cx="4618080" cy="358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6 expert readers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150 images read by 6 experts vs CNN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Table 1"/>
          <p:cNvGraphicFramePr/>
          <p:nvPr/>
        </p:nvGraphicFramePr>
        <p:xfrm>
          <a:off x="548640" y="365760"/>
          <a:ext cx="11063880" cy="6309000"/>
        </p:xfrm>
        <a:graphic>
          <a:graphicData uri="http://schemas.openxmlformats.org/drawingml/2006/table">
            <a:tbl>
              <a:tblPr/>
              <a:tblGrid>
                <a:gridCol w="1665360"/>
                <a:gridCol w="1397880"/>
                <a:gridCol w="1397880"/>
                <a:gridCol w="1398600"/>
                <a:gridCol w="1397880"/>
                <a:gridCol w="1396440"/>
                <a:gridCol w="1397880"/>
                <a:gridCol w="1012320"/>
              </a:tblGrid>
              <a:tr h="12430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Estimator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Expert 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Expert 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Expert 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Expert 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Expert 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Expert 6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CNN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43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MSE River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0.121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0.145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0.130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0.133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0.125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0.159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0.219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43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CV River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4.19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4.70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6.32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4.78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4.31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7.04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8.97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43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PA River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84.68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80.31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76.42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80.74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81.20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73.72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66.00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43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MSE Sea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0.068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0.050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0.033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0.098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0.051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0.059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0.058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438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CV Sea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2.75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2.64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0.84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3.9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2.01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2.08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1.87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470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600" spc="-1" strike="noStrike">
                          <a:latin typeface="Arial"/>
                        </a:rPr>
                        <a:t>PA Sea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89.86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91.28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97.30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87.25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93.33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93.96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600" spc="-1" strike="noStrike">
                          <a:latin typeface="Arial"/>
                        </a:rPr>
                        <a:t>94.00</a:t>
                      </a:r>
                      <a:endParaRPr b="0" lang="en-US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45360" y="511560"/>
            <a:ext cx="12190680" cy="588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5360" y="511560"/>
            <a:ext cx="12190680" cy="588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/>
          <p:nvPr/>
        </p:nvSpPr>
        <p:spPr>
          <a:xfrm>
            <a:off x="274320" y="-274320"/>
            <a:ext cx="11306880" cy="13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br/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Deep-learning-for-regression-of-cod-otoliths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1920240" y="978840"/>
            <a:ext cx="8110440" cy="587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/>
          <p:nvPr/>
        </p:nvSpPr>
        <p:spPr>
          <a:xfrm>
            <a:off x="609480" y="221040"/>
            <a:ext cx="10971720" cy="12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 of family of dependent time-series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8" name="Text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696320" y="1560960"/>
            <a:ext cx="6989760" cy="511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Text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2026440" y="551160"/>
            <a:ext cx="8413920" cy="594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2912760" y="1371600"/>
            <a:ext cx="6047640" cy="4990320"/>
          </a:xfrm>
          <a:prstGeom prst="rect">
            <a:avLst/>
          </a:prstGeom>
          <a:ln w="0">
            <a:noFill/>
          </a:ln>
        </p:spPr>
      </p:pic>
      <p:sp>
        <p:nvSpPr>
          <p:cNvPr id="264" name="Text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Shape 1"/>
          <p:cNvSpPr/>
          <p:nvPr/>
        </p:nvSpPr>
        <p:spPr>
          <a:xfrm>
            <a:off x="609480" y="221040"/>
            <a:ext cx="10971720" cy="12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Cluster the correlation matrix to find correlated time-series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Shape 2"/>
          <p:cNvSpPr/>
          <p:nvPr/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3283920" y="1927800"/>
            <a:ext cx="6651360" cy="35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Otoliths: Greenland Halibut (Ørestein:Blåkveite)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0" name="Picture 2" descr="Bilderesultat"/>
          <p:cNvPicPr/>
          <p:nvPr/>
        </p:nvPicPr>
        <p:blipFill>
          <a:blip r:embed="rId1"/>
          <a:stretch/>
        </p:blipFill>
        <p:spPr>
          <a:xfrm>
            <a:off x="2351520" y="2103120"/>
            <a:ext cx="7216920" cy="386928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Raw-data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943160" y="3796200"/>
            <a:ext cx="1943280" cy="862200"/>
          </a:xfrm>
          <a:prstGeom prst="rect">
            <a:avLst/>
          </a:prstGeom>
          <a:solidFill>
            <a:schemeClr val="accent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StarSymbol"/>
              <a:buAutoNum type="arabicPlain" startAt="13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-Age- 11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3" name="Picture 13" descr=""/>
          <p:cNvPicPr/>
          <p:nvPr/>
        </p:nvPicPr>
        <p:blipFill>
          <a:blip r:embed="rId1"/>
          <a:stretch/>
        </p:blipFill>
        <p:spPr>
          <a:xfrm>
            <a:off x="2927520" y="1782360"/>
            <a:ext cx="2421720" cy="181584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14" name="Picture 15" descr=""/>
          <p:cNvPicPr/>
          <p:nvPr/>
        </p:nvPicPr>
        <p:blipFill>
          <a:blip r:embed="rId2"/>
          <a:stretch/>
        </p:blipFill>
        <p:spPr>
          <a:xfrm>
            <a:off x="6383880" y="1803240"/>
            <a:ext cx="2421720" cy="181584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15" name="Picture 20" descr=""/>
          <p:cNvPicPr/>
          <p:nvPr/>
        </p:nvPicPr>
        <p:blipFill>
          <a:blip r:embed="rId3"/>
          <a:stretch/>
        </p:blipFill>
        <p:spPr>
          <a:xfrm>
            <a:off x="2927520" y="4847400"/>
            <a:ext cx="2421720" cy="181584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16" name="Content Placeholder 24" descr=""/>
          <p:cNvPicPr/>
          <p:nvPr/>
        </p:nvPicPr>
        <p:blipFill>
          <a:blip r:embed="rId4"/>
          <a:stretch/>
        </p:blipFill>
        <p:spPr>
          <a:xfrm>
            <a:off x="6383880" y="4835520"/>
            <a:ext cx="2437560" cy="182772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Tree rings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18" name="Picture 2" descr="Bilderesultat for tree rings"/>
          <p:cNvPicPr/>
          <p:nvPr/>
        </p:nvPicPr>
        <p:blipFill>
          <a:blip r:embed="rId1"/>
          <a:stretch/>
        </p:blipFill>
        <p:spPr>
          <a:xfrm>
            <a:off x="3472200" y="1981080"/>
            <a:ext cx="5245920" cy="411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991520" y="145800"/>
            <a:ext cx="777060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14 years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0" name="Picture 6" descr=""/>
          <p:cNvPicPr/>
          <p:nvPr/>
        </p:nvPicPr>
        <p:blipFill>
          <a:blip r:embed="rId1"/>
          <a:stretch/>
        </p:blipFill>
        <p:spPr>
          <a:xfrm>
            <a:off x="3917520" y="1052640"/>
            <a:ext cx="4578480" cy="573660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21" name="Picture 2" descr=""/>
          <p:cNvPicPr/>
          <p:nvPr/>
        </p:nvPicPr>
        <p:blipFill>
          <a:blip r:embed="rId2"/>
          <a:stretch/>
        </p:blipFill>
        <p:spPr>
          <a:xfrm>
            <a:off x="3821400" y="959760"/>
            <a:ext cx="4770360" cy="592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2639520" y="2124360"/>
            <a:ext cx="777060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8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Predicted:       5.39, 11.72, 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Age by Expert:  4,      12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3" name="Content Placeholder 4" descr=""/>
          <p:cNvPicPr/>
          <p:nvPr/>
        </p:nvPicPr>
        <p:blipFill>
          <a:blip r:embed="rId1"/>
          <a:stretch/>
        </p:blipFill>
        <p:spPr>
          <a:xfrm>
            <a:off x="3071520" y="3564720"/>
            <a:ext cx="2174040" cy="326160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24" name="Content Placeholder 4" descr=""/>
          <p:cNvPicPr/>
          <p:nvPr/>
        </p:nvPicPr>
        <p:blipFill>
          <a:blip r:embed="rId2"/>
          <a:stretch/>
        </p:blipFill>
        <p:spPr>
          <a:xfrm>
            <a:off x="6744240" y="3590640"/>
            <a:ext cx="1915920" cy="2874960"/>
          </a:xfrm>
          <a:prstGeom prst="rect">
            <a:avLst/>
          </a:prstGeom>
          <a:ln cap="sq" w="3816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225" name="CustomShape 2"/>
          <p:cNvSpPr/>
          <p:nvPr/>
        </p:nvSpPr>
        <p:spPr>
          <a:xfrm>
            <a:off x="2209680" y="390960"/>
            <a:ext cx="777060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44546a"/>
                </a:solidFill>
                <a:latin typeface="Arial"/>
                <a:ea typeface="DejaVu Sans"/>
              </a:rPr>
              <a:t>Any Questions?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Dataset - 8875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645920" y="1624680"/>
            <a:ext cx="8692920" cy="51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Data Augmentation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Rotate image 360 degrees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Reflect image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The network is invariant to rotation/ reflection (or affine transformations)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Augmented: 8875*360*2 &gt; 5 million possibilities</a:t>
            </a:r>
            <a:endParaRPr b="0" lang="en-US" sz="28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Loss function: mean squared error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ildebeskrivelse xmlns="15c4e3b9-d865-46ee-a463-c928a3e41a43" xsi:nil="true"/>
    <ImageCreateDate xmlns="1B13E878-50CA-41BD-968F-1710099A1541" xsi:nil="true"/>
    <Fotograf xmlns="15c4e3b9-d865-46ee-a463-c928a3e41a43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ildeaktiva" ma:contentTypeID="0x0101009148F5A04DDD49CBA7127AADA5FB792B00AADE34325A8B49CDA8BB4DB53328F214001B496BC5FD92554EA0BD81CEB416ADBB" ma:contentTypeVersion="1" ma:contentTypeDescription="Last opp et bilde." ma:contentTypeScope="" ma:versionID="01b01f5b2655b08825a6d63761c0a3a2">
  <xsd:schema xmlns:xsd="http://www.w3.org/2001/XMLSchema" xmlns:xs="http://www.w3.org/2001/XMLSchema" xmlns:p="http://schemas.microsoft.com/office/2006/metadata/properties" xmlns:ns1="http://schemas.microsoft.com/sharepoint/v3" xmlns:ns2="1B13E878-50CA-41BD-968F-1710099A1541" xmlns:ns3="15c4e3b9-d865-46ee-a463-c928a3e41a43" xmlns:ns4="http://schemas.microsoft.com/sharepoint/v3/fields" targetNamespace="http://schemas.microsoft.com/office/2006/metadata/properties" ma:root="true" ma:fieldsID="ac7d82e3ddb05d20a8b479ac57799872" ns1:_="" ns2:_="" ns3:_="" ns4:_="">
    <xsd:import namespace="http://schemas.microsoft.com/sharepoint/v3"/>
    <xsd:import namespace="1B13E878-50CA-41BD-968F-1710099A1541"/>
    <xsd:import namespace="15c4e3b9-d865-46ee-a463-c928a3e41a4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Bildebeskrivelse" minOccurs="0"/>
                <xsd:element ref="ns3:Fotograf" minOccurs="0"/>
                <xsd:element ref="ns4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-bane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-filtype" ma:hidden="true" ma:internalName="HTML_x0020_File_x0020_Type" ma:readOnly="true">
      <xsd:simpleType>
        <xsd:restriction base="dms:Text"/>
      </xsd:simpleType>
    </xsd:element>
    <xsd:element name="FSObjType" ma:index="11" nillable="true" ma:displayName="Elementtype" ma:hidden="true" ma:list="Docs" ma:internalName="FSObjType" ma:readOnly="true" ma:showField="FSType">
      <xsd:simpleType>
        <xsd:restriction base="dms:Lookup"/>
      </xsd:simpleType>
    </xsd:element>
    <xsd:element name="PublishingStartDate" ma:index="29" nillable="true" ma:displayName="Planlagt startdato" ma:description="" ma:hidden="true" ma:internalName="PublishingStartDate">
      <xsd:simpleType>
        <xsd:restriction base="dms:Unknown"/>
      </xsd:simpleType>
    </xsd:element>
    <xsd:element name="PublishingExpirationDate" ma:index="30" nillable="true" ma:displayName="Planlagt utløpsdato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3E878-50CA-41BD-968F-1710099A1541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Miniatyrbilde finne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Forhåndsvisning finne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Bredde" ma:internalName="ImageWidth" ma:readOnly="true">
      <xsd:simpleType>
        <xsd:restriction base="dms:Unknown"/>
      </xsd:simpleType>
    </xsd:element>
    <xsd:element name="ImageHeight" ma:index="22" nillable="true" ma:displayName="Høyde" ma:internalName="ImageHeight" ma:readOnly="true">
      <xsd:simpleType>
        <xsd:restriction base="dms:Unknown"/>
      </xsd:simpleType>
    </xsd:element>
    <xsd:element name="ImageCreateDate" ma:index="25" nillable="true" ma:displayName="Dato da bildet ble tatt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4e3b9-d865-46ee-a463-c928a3e41a43" elementFormDefault="qualified">
    <xsd:import namespace="http://schemas.microsoft.com/office/2006/documentManagement/types"/>
    <xsd:import namespace="http://schemas.microsoft.com/office/infopath/2007/PartnerControls"/>
    <xsd:element name="Bildebeskrivelse" ma:index="26" nillable="true" ma:displayName="Bildebeskrivelse" ma:internalName="Bildebeskrivelse">
      <xsd:simpleType>
        <xsd:restriction base="dms:Note">
          <xsd:maxLength value="255"/>
        </xsd:restriction>
      </xsd:simpleType>
    </xsd:element>
    <xsd:element name="Fotograf" ma:index="27" nillable="true" ma:displayName="Fotograf" ma:internalName="Fotograf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8" nillable="true" ma:displayName="Opphavsret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Redigerer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 ma:index="23" ma:displayName="Kommentarer"/>
        <xsd:element name="keywords" minOccurs="0" maxOccurs="1" type="xsd:string" ma:index="14" ma:displayName="Nøkkelord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1DF314-9AAB-48FB-8729-F26E3B713E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461A1F-AE8A-40A7-ABE1-BA6608FC6D65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sharepoint/v3"/>
    <ds:schemaRef ds:uri="http://purl.org/dc/elements/1.1/"/>
    <ds:schemaRef ds:uri="http://www.w3.org/XML/1998/namespace"/>
    <ds:schemaRef ds:uri="http://schemas.microsoft.com/sharepoint/v3/fields"/>
    <ds:schemaRef ds:uri="15c4e3b9-d865-46ee-a463-c928a3e41a43"/>
    <ds:schemaRef ds:uri="http://schemas.microsoft.com/office/infopath/2007/PartnerControls"/>
    <ds:schemaRef ds:uri="1B13E878-50CA-41BD-968F-1710099A154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F74966D-DDF2-45C6-9641-EF7A567B2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13E878-50CA-41BD-968F-1710099A1541"/>
    <ds:schemaRef ds:uri="15c4e3b9-d865-46ee-a463-c928a3e41a4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A. HI pres.norsk</Template>
  <TotalTime>2115</TotalTime>
  <Application>LibreOffice/7.1.1.2$Windows_X86_64 LibreOffice_project/fe0b08f4af1bacafe4c7ecc87ce55bb426164676</Application>
  <AppVersion>15.0000</AppVersion>
  <Words>373</Words>
  <Paragraphs>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2017-10-09T09:17:36Z</dcterms:created>
  <dc:creator>Hege Iren Svensen</dc:creator>
  <dc:description/>
  <dc:language>en-US</dc:language>
  <cp:lastModifiedBy/>
  <cp:lastPrinted>2018-03-20T15:56:55Z</cp:lastPrinted>
  <dcterms:modified xsi:type="dcterms:W3CDTF">2021-03-11T08:39:56Z</dcterms:modified>
  <cp:revision>38</cp:revision>
  <dc:subject/>
  <dc:title>HI presentasjon norsk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0x0101009148F5A04DDD49CBA7127AADA5FB792B00AADE34325A8B49CDA8BB4DB53328F214001B496BC5FD92554EA0BD81CEB416ADBB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